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3"/>
  </p:sldMasterIdLst>
  <p:sldIdLst>
    <p:sldId id="256" r:id="rId24"/>
    <p:sldId id="257" r:id="rId25"/>
    <p:sldId id="307" r:id="rId26"/>
    <p:sldId id="258" r:id="rId27"/>
    <p:sldId id="259" r:id="rId28"/>
    <p:sldId id="313" r:id="rId29"/>
    <p:sldId id="314" r:id="rId30"/>
    <p:sldId id="315" r:id="rId31"/>
    <p:sldId id="278" r:id="rId32"/>
    <p:sldId id="277" r:id="rId33"/>
    <p:sldId id="316" r:id="rId34"/>
    <p:sldId id="317" r:id="rId35"/>
    <p:sldId id="318" r:id="rId36"/>
    <p:sldId id="260" r:id="rId37"/>
    <p:sldId id="274" r:id="rId38"/>
    <p:sldId id="261" r:id="rId39"/>
    <p:sldId id="263" r:id="rId40"/>
    <p:sldId id="369" r:id="rId41"/>
    <p:sldId id="265" r:id="rId42"/>
    <p:sldId id="266" r:id="rId43"/>
    <p:sldId id="262" r:id="rId44"/>
    <p:sldId id="267" r:id="rId45"/>
    <p:sldId id="268" r:id="rId46"/>
    <p:sldId id="269" r:id="rId47"/>
    <p:sldId id="319" r:id="rId48"/>
    <p:sldId id="290" r:id="rId49"/>
    <p:sldId id="291" r:id="rId50"/>
    <p:sldId id="292" r:id="rId51"/>
    <p:sldId id="320" r:id="rId52"/>
    <p:sldId id="350" r:id="rId53"/>
    <p:sldId id="351" r:id="rId54"/>
    <p:sldId id="352" r:id="rId55"/>
    <p:sldId id="353" r:id="rId56"/>
    <p:sldId id="354" r:id="rId57"/>
    <p:sldId id="321" r:id="rId58"/>
    <p:sldId id="326" r:id="rId59"/>
    <p:sldId id="333" r:id="rId60"/>
    <p:sldId id="334" r:id="rId61"/>
    <p:sldId id="339" r:id="rId62"/>
    <p:sldId id="364" r:id="rId63"/>
    <p:sldId id="355" r:id="rId64"/>
    <p:sldId id="357" r:id="rId65"/>
    <p:sldId id="359" r:id="rId66"/>
    <p:sldId id="358" r:id="rId67"/>
    <p:sldId id="356" r:id="rId68"/>
    <p:sldId id="336" r:id="rId69"/>
    <p:sldId id="337" r:id="rId70"/>
    <p:sldId id="338" r:id="rId71"/>
    <p:sldId id="332" r:id="rId72"/>
    <p:sldId id="340" r:id="rId73"/>
    <p:sldId id="341" r:id="rId74"/>
    <p:sldId id="360" r:id="rId75"/>
    <p:sldId id="288" r:id="rId76"/>
    <p:sldId id="342" r:id="rId77"/>
    <p:sldId id="344" r:id="rId78"/>
    <p:sldId id="345" r:id="rId79"/>
    <p:sldId id="346" r:id="rId80"/>
    <p:sldId id="362" r:id="rId81"/>
    <p:sldId id="349" r:id="rId82"/>
    <p:sldId id="363" r:id="rId83"/>
    <p:sldId id="365" r:id="rId84"/>
    <p:sldId id="367" r:id="rId85"/>
    <p:sldId id="366" r:id="rId86"/>
    <p:sldId id="368" r:id="rId87"/>
    <p:sldId id="361" r:id="rId88"/>
    <p:sldId id="323" r:id="rId89"/>
    <p:sldId id="299" r:id="rId90"/>
    <p:sldId id="328" r:id="rId91"/>
    <p:sldId id="324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customXml" Target="../customXml/item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slide" Target="slides/slide27.xml"/><Relationship Id="rId55" Type="http://schemas.openxmlformats.org/officeDocument/2006/relationships/slide" Target="slides/slide32.xml"/><Relationship Id="rId63" Type="http://schemas.openxmlformats.org/officeDocument/2006/relationships/slide" Target="slides/slide40.xml"/><Relationship Id="rId68" Type="http://schemas.openxmlformats.org/officeDocument/2006/relationships/slide" Target="slides/slide45.xml"/><Relationship Id="rId76" Type="http://schemas.openxmlformats.org/officeDocument/2006/relationships/slide" Target="slides/slide53.xml"/><Relationship Id="rId84" Type="http://schemas.openxmlformats.org/officeDocument/2006/relationships/slide" Target="slides/slide61.xml"/><Relationship Id="rId89" Type="http://schemas.openxmlformats.org/officeDocument/2006/relationships/slide" Target="slides/slide66.xml"/><Relationship Id="rId7" Type="http://schemas.openxmlformats.org/officeDocument/2006/relationships/customXml" Target="../customXml/item7.xml"/><Relationship Id="rId71" Type="http://schemas.openxmlformats.org/officeDocument/2006/relationships/slide" Target="slides/slide48.xml"/><Relationship Id="rId92" Type="http://schemas.openxmlformats.org/officeDocument/2006/relationships/slide" Target="slides/slide69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slide" Target="slides/slide30.xml"/><Relationship Id="rId58" Type="http://schemas.openxmlformats.org/officeDocument/2006/relationships/slide" Target="slides/slide35.xml"/><Relationship Id="rId66" Type="http://schemas.openxmlformats.org/officeDocument/2006/relationships/slide" Target="slides/slide43.xml"/><Relationship Id="rId74" Type="http://schemas.openxmlformats.org/officeDocument/2006/relationships/slide" Target="slides/slide51.xml"/><Relationship Id="rId79" Type="http://schemas.openxmlformats.org/officeDocument/2006/relationships/slide" Target="slides/slide56.xml"/><Relationship Id="rId87" Type="http://schemas.openxmlformats.org/officeDocument/2006/relationships/slide" Target="slides/slide64.xml"/><Relationship Id="rId5" Type="http://schemas.openxmlformats.org/officeDocument/2006/relationships/customXml" Target="../customXml/item5.xml"/><Relationship Id="rId61" Type="http://schemas.openxmlformats.org/officeDocument/2006/relationships/slide" Target="slides/slide38.xml"/><Relationship Id="rId82" Type="http://schemas.openxmlformats.org/officeDocument/2006/relationships/slide" Target="slides/slide59.xml"/><Relationship Id="rId90" Type="http://schemas.openxmlformats.org/officeDocument/2006/relationships/slide" Target="slides/slide67.xml"/><Relationship Id="rId95" Type="http://schemas.openxmlformats.org/officeDocument/2006/relationships/theme" Target="theme/theme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slide" Target="slides/slide33.xml"/><Relationship Id="rId64" Type="http://schemas.openxmlformats.org/officeDocument/2006/relationships/slide" Target="slides/slide41.xml"/><Relationship Id="rId69" Type="http://schemas.openxmlformats.org/officeDocument/2006/relationships/slide" Target="slides/slide46.xml"/><Relationship Id="rId77" Type="http://schemas.openxmlformats.org/officeDocument/2006/relationships/slide" Target="slides/slide54.xml"/><Relationship Id="rId8" Type="http://schemas.openxmlformats.org/officeDocument/2006/relationships/customXml" Target="../customXml/item8.xml"/><Relationship Id="rId51" Type="http://schemas.openxmlformats.org/officeDocument/2006/relationships/slide" Target="slides/slide28.xml"/><Relationship Id="rId72" Type="http://schemas.openxmlformats.org/officeDocument/2006/relationships/slide" Target="slides/slide49.xml"/><Relationship Id="rId80" Type="http://schemas.openxmlformats.org/officeDocument/2006/relationships/slide" Target="slides/slide57.xml"/><Relationship Id="rId85" Type="http://schemas.openxmlformats.org/officeDocument/2006/relationships/slide" Target="slides/slide62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slide" Target="slides/slide36.xml"/><Relationship Id="rId67" Type="http://schemas.openxmlformats.org/officeDocument/2006/relationships/slide" Target="slides/slide44.xml"/><Relationship Id="rId20" Type="http://schemas.openxmlformats.org/officeDocument/2006/relationships/customXml" Target="../customXml/item20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62" Type="http://schemas.openxmlformats.org/officeDocument/2006/relationships/slide" Target="slides/slide39.xml"/><Relationship Id="rId70" Type="http://schemas.openxmlformats.org/officeDocument/2006/relationships/slide" Target="slides/slide47.xml"/><Relationship Id="rId75" Type="http://schemas.openxmlformats.org/officeDocument/2006/relationships/slide" Target="slides/slide52.xml"/><Relationship Id="rId83" Type="http://schemas.openxmlformats.org/officeDocument/2006/relationships/slide" Target="slides/slide60.xml"/><Relationship Id="rId88" Type="http://schemas.openxmlformats.org/officeDocument/2006/relationships/slide" Target="slides/slide65.xml"/><Relationship Id="rId91" Type="http://schemas.openxmlformats.org/officeDocument/2006/relationships/slide" Target="slides/slide68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Master" Target="slideMasters/slideMaster1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slide" Target="slides/slide34.xml"/><Relationship Id="rId10" Type="http://schemas.openxmlformats.org/officeDocument/2006/relationships/customXml" Target="../customXml/item10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Relationship Id="rId60" Type="http://schemas.openxmlformats.org/officeDocument/2006/relationships/slide" Target="slides/slide37.xml"/><Relationship Id="rId65" Type="http://schemas.openxmlformats.org/officeDocument/2006/relationships/slide" Target="slides/slide42.xml"/><Relationship Id="rId73" Type="http://schemas.openxmlformats.org/officeDocument/2006/relationships/slide" Target="slides/slide50.xml"/><Relationship Id="rId78" Type="http://schemas.openxmlformats.org/officeDocument/2006/relationships/slide" Target="slides/slide55.xml"/><Relationship Id="rId81" Type="http://schemas.openxmlformats.org/officeDocument/2006/relationships/slide" Target="slides/slide58.xml"/><Relationship Id="rId86" Type="http://schemas.openxmlformats.org/officeDocument/2006/relationships/slide" Target="slides/slide63.xml"/><Relationship Id="rId9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web-appbuilder/guide/xt-system-requirements.ht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mmunity.esri.com/docs/DOC-3342-elevation-profile-widget-version-23-0214201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solutions-webappbuilder-widgets" TargetMode="External"/><Relationship Id="rId2" Type="http://schemas.openxmlformats.org/officeDocument/2006/relationships/hyperlink" Target="https://geonet.esri.com/thread/119278-roberts-custom-wab-widg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desharing.arcgis.com/" TargetMode="External"/><Relationship Id="rId5" Type="http://schemas.openxmlformats.org/officeDocument/2006/relationships/hyperlink" Target="https://geonet.esri.com/groups/web-app-builder-custom-widgets" TargetMode="External"/><Relationship Id="rId4" Type="http://schemas.openxmlformats.org/officeDocument/2006/relationships/hyperlink" Target="https://github.com/Esri/WAB-Image-Services-Widget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generator-esri-appbuilder-js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bochenek/esri-wab-buil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et.esri.com/groups/web-app-builder-custom-widgets/content" TargetMode="External"/><Relationship Id="rId7" Type="http://schemas.openxmlformats.org/officeDocument/2006/relationships/hyperlink" Target="https://github.com/Esri/generator-esri-appbuilder-js" TargetMode="External"/><Relationship Id="rId2" Type="http://schemas.openxmlformats.org/officeDocument/2006/relationships/hyperlink" Target="http://developers.arcgis.com/web-appbuil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vinr/web-appbuilder-tools-techniques-dev-summit-2018" TargetMode="External"/><Relationship Id="rId5" Type="http://schemas.openxmlformats.org/officeDocument/2006/relationships/hyperlink" Target="https://geonet.esri.com/blogs/myAlaskaGIS/2016/03/09/web-appbuilder-developer-edition-customization-resource-list" TargetMode="External"/><Relationship Id="rId4" Type="http://schemas.openxmlformats.org/officeDocument/2006/relationships/hyperlink" Target="https://geonet.esri.com/groups/web-appbuilder-custom-theme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gisapp.mahoningcountyoh.gov/Mahgis/" TargetMode="External"/><Relationship Id="rId2" Type="http://schemas.openxmlformats.org/officeDocument/2006/relationships/hyperlink" Target="http://pm.maps.arcgis.com/apps/webappviewer/index.html?id=3eed8d6b30ea443dafe4380d70d0fa5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olmaps.esri.com/dashboards/visionzero/" TargetMode="External"/><Relationship Id="rId5" Type="http://schemas.openxmlformats.org/officeDocument/2006/relationships/hyperlink" Target="https://whereto.sg/index.html" TargetMode="External"/><Relationship Id="rId4" Type="http://schemas.openxmlformats.org/officeDocument/2006/relationships/hyperlink" Target="https://citymaps.bayswater.wa.gov.au/WABexternal/Census2016/index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co.stearns.mn.us/parks/index.html" TargetMode="External"/><Relationship Id="rId2" Type="http://schemas.openxmlformats.org/officeDocument/2006/relationships/hyperlink" Target="http://gis.anokacountymn.gov/GoAnok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xmaps.state.mn.us/salestax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ulhedlund/2018GISLIS" TargetMode="Externa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54" y="185981"/>
            <a:ext cx="9375093" cy="3159986"/>
          </a:xfrm>
        </p:spPr>
        <p:txBody>
          <a:bodyPr/>
          <a:lstStyle/>
          <a:p>
            <a:pPr algn="ctr"/>
            <a:r>
              <a:rPr lang="en-US" sz="4800" b="1" dirty="0"/>
              <a:t>Web </a:t>
            </a:r>
            <a:r>
              <a:rPr lang="en-US" sz="4800" b="1" dirty="0" err="1"/>
              <a:t>AppBuilder</a:t>
            </a:r>
            <a:r>
              <a:rPr lang="en-US" sz="4800" b="1" dirty="0"/>
              <a:t> for ArcGIS: Knowing Your Options - 2019 Spring Workshop</a:t>
            </a:r>
            <a:br>
              <a:rPr lang="en-US" sz="4800" b="1" dirty="0"/>
            </a:b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663EC-CDC6-40B0-9492-1E09AFBD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20" y="3345966"/>
            <a:ext cx="5309362" cy="29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  Create a web Map – Portal or ArcGIS Online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581" y="1771338"/>
            <a:ext cx="6744256" cy="2061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81" y="4257416"/>
            <a:ext cx="7538721" cy="22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1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62D1-6F9A-4689-8C60-4B816833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964"/>
          </a:xfrm>
        </p:spPr>
        <p:txBody>
          <a:bodyPr>
            <a:normAutofit/>
          </a:bodyPr>
          <a:lstStyle/>
          <a:p>
            <a:r>
              <a:rPr lang="en-US" sz="3200" dirty="0"/>
              <a:t>Configure, Share, and Save the web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53EA2-3295-4103-BB45-B84FAB8D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75" y="1394690"/>
            <a:ext cx="9076330" cy="5126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DA70F-81EF-4F4D-930E-6207E7B9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88" y="2997644"/>
            <a:ext cx="3522628" cy="26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6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6902-BB5B-42E1-A177-85661559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3273"/>
            <a:ext cx="8596668" cy="1607127"/>
          </a:xfrm>
        </p:spPr>
        <p:txBody>
          <a:bodyPr>
            <a:noAutofit/>
          </a:bodyPr>
          <a:lstStyle/>
          <a:p>
            <a:r>
              <a:rPr lang="en-US" sz="3200" dirty="0"/>
              <a:t>Create a Web </a:t>
            </a:r>
            <a:r>
              <a:rPr lang="en-US" sz="3200" dirty="0" err="1"/>
              <a:t>AppBuilder</a:t>
            </a:r>
            <a:r>
              <a:rPr lang="en-US" sz="3200" dirty="0"/>
              <a:t> App from your web map in Portal for ArcGIS or ArcGIS Online – Same Process!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20EE8-4C87-45FB-825D-F8AC70A3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2" y="2041236"/>
            <a:ext cx="8263719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8ED1-0150-4EB3-80F3-70AE424E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39469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Configure your app. Pick a theme and all out-of-the-box widget you want. Save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Note: The step can also be done in the WAB Developer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D956D-4D50-4727-8EBD-C65CD222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4291"/>
            <a:ext cx="8159575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Ready to Roll with the Developers Versions of the WAB……Download the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CB336-0856-4D7E-ABB9-22250FB4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927" y="1602613"/>
            <a:ext cx="6830075" cy="46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Sign In before you Download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26" y="1616364"/>
            <a:ext cx="9055234" cy="38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7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Downloaded </a:t>
            </a:r>
            <a:r>
              <a:rPr lang="en-US" dirty="0" err="1"/>
              <a:t>Zipfile</a:t>
            </a:r>
            <a:r>
              <a:rPr lang="en-US" dirty="0"/>
              <a:t> to Desired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17BE13-D18B-4F5F-AD01-DEE3D2837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13" y="1364387"/>
            <a:ext cx="9223096" cy="28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Register WAB Dev Edition w/ AGOL or Portal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A59D3-FED5-4DDF-96B1-E2970C26A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83" y="1533936"/>
            <a:ext cx="9181545" cy="4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51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Create Application in AGOL or Portal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D3800-9531-4A02-91F7-0D331C59E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54" y="1467474"/>
            <a:ext cx="10153163" cy="45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0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Register Application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8" y="1189113"/>
            <a:ext cx="8232715" cy="5345448"/>
          </a:xfrm>
        </p:spPr>
      </p:pic>
    </p:spTree>
    <p:extLst>
      <p:ext uri="{BB962C8B-B14F-4D97-AF65-F5344CB8AC3E}">
        <p14:creationId xmlns:p14="http://schemas.microsoft.com/office/powerpoint/2010/main" val="43690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the Web Appbuilder for ArcGIS?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An ArcGIS Framework that allows one to create HTML/JavaScript Apps that run on desktops, tablets, and smartphones</a:t>
            </a:r>
          </a:p>
          <a:p>
            <a:r>
              <a:rPr lang="en-US" sz="2000" dirty="0"/>
              <a:t>The software allows you create applications without any coding……Even though you can create even cooler apps if you know how to code with the Developers edition</a:t>
            </a:r>
          </a:p>
          <a:p>
            <a:r>
              <a:rPr lang="en-US" sz="2000" dirty="0"/>
              <a:t>Has built in/ready-to-use widgets and themes to choose from</a:t>
            </a:r>
          </a:p>
          <a:p>
            <a:r>
              <a:rPr lang="en-US" sz="2000" dirty="0"/>
              <a:t>Allows one to deploy a WAB app on ArcGIS Online or on web server</a:t>
            </a:r>
          </a:p>
          <a:p>
            <a:r>
              <a:rPr lang="en-US" sz="2000" dirty="0"/>
              <a:t>Built in responsive design (display adjust based on device used)</a:t>
            </a:r>
          </a:p>
          <a:p>
            <a:r>
              <a:rPr lang="en-US" sz="2000" dirty="0"/>
              <a:t>Requires ArcGIS Online or Portal for ArcGIS</a:t>
            </a:r>
          </a:p>
          <a:p>
            <a:r>
              <a:rPr lang="en-US" sz="2000" dirty="0"/>
              <a:t>The framework is integrated with </a:t>
            </a:r>
            <a:r>
              <a:rPr lang="en-US" sz="2000" dirty="0" err="1"/>
              <a:t>WebMaps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51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Add AP ID (and Portal URL) to WAB Dev Edition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4" y="1189113"/>
            <a:ext cx="8495339" cy="5527652"/>
          </a:xfrm>
        </p:spPr>
      </p:pic>
    </p:spTree>
    <p:extLst>
      <p:ext uri="{BB962C8B-B14F-4D97-AF65-F5344CB8AC3E}">
        <p14:creationId xmlns:p14="http://schemas.microsoft.com/office/powerpoint/2010/main" val="294642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Launch App and add AGOL URL and App ID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9" y="990399"/>
            <a:ext cx="7226744" cy="5774479"/>
          </a:xfrm>
        </p:spPr>
      </p:pic>
    </p:spTree>
    <p:extLst>
      <p:ext uri="{BB962C8B-B14F-4D97-AF65-F5344CB8AC3E}">
        <p14:creationId xmlns:p14="http://schemas.microsoft.com/office/powerpoint/2010/main" val="974343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Invalid </a:t>
            </a:r>
            <a:r>
              <a:rPr lang="en-US" dirty="0" err="1"/>
              <a:t>Redirect_URI</a:t>
            </a:r>
            <a:r>
              <a:rPr lang="en-US" dirty="0"/>
              <a:t> message……WT????????....No Worries….Not a Big Deal</a:t>
            </a:r>
          </a:p>
        </p:txBody>
      </p:sp>
      <p:pic>
        <p:nvPicPr>
          <p:cNvPr id="1026" name="Picture 2" descr="https://img.clipartfest.com/4de0d4d275584bc29480b63bbada371f_out-clipart-gif-164471602-clipart-pulling-hair-out_378-45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66" y="1682461"/>
            <a:ext cx="36004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90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Out Why….</a:t>
            </a:r>
            <a:r>
              <a:rPr lang="en-US" sz="2700" dirty="0"/>
              <a:t>In My Case, the full computer name wasn’t used the first go-round.  Update App Registration, delete </a:t>
            </a:r>
            <a:r>
              <a:rPr lang="en-US" sz="2700" dirty="0" err="1"/>
              <a:t>singininfo.json</a:t>
            </a:r>
            <a:r>
              <a:rPr lang="en-US" sz="2700" dirty="0"/>
              <a:t>, and try again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0" y="1631671"/>
            <a:ext cx="7675876" cy="5030893"/>
          </a:xfrm>
        </p:spPr>
      </p:pic>
    </p:spTree>
    <p:extLst>
      <p:ext uri="{BB962C8B-B14F-4D97-AF65-F5344CB8AC3E}">
        <p14:creationId xmlns:p14="http://schemas.microsoft.com/office/powerpoint/2010/main" val="78327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New </a:t>
            </a:r>
            <a:r>
              <a:rPr lang="en-US" sz="2700" dirty="0" err="1"/>
              <a:t>AppId</a:t>
            </a:r>
            <a:r>
              <a:rPr lang="en-US" sz="2700" dirty="0"/>
              <a:t> Worked!!!....Now just give permission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7" y="1189113"/>
            <a:ext cx="6564241" cy="5397108"/>
          </a:xfrm>
        </p:spPr>
      </p:pic>
    </p:spTree>
    <p:extLst>
      <p:ext uri="{BB962C8B-B14F-4D97-AF65-F5344CB8AC3E}">
        <p14:creationId xmlns:p14="http://schemas.microsoft.com/office/powerpoint/2010/main" val="87869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88CC-9979-400A-9A33-2D243AA4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129310"/>
            <a:ext cx="9153929" cy="60036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New  OR Import (Account or Computer)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A827B-0A6E-44AD-B093-DFA1678E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2" y="729673"/>
            <a:ext cx="879565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7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Select Template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72" y="884169"/>
            <a:ext cx="8047619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8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Give It A Name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58" y="912021"/>
            <a:ext cx="6486157" cy="56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98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1158224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2000" dirty="0"/>
              <a:t>(Note: Non-custom WAB App configuration can be accomplished via the Developer Edition OR in the AGOL version and then imported)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63" y="1450109"/>
            <a:ext cx="8303191" cy="49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5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138545"/>
            <a:ext cx="9181545" cy="858982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1800" dirty="0"/>
              <a:t>(Note: Non-custom WAB App configuration can be accomplished via the Developer Edition OR in the AGOL version and then imported)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776BC-4B4B-4CAB-AF1E-AA1D0B3B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56" y="1080954"/>
            <a:ext cx="2772980" cy="4915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41591-1D3A-4125-8F69-27EFF5FC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26" y="1080954"/>
            <a:ext cx="2733965" cy="5777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1784A-71C7-4F7F-95A6-0C953CD4C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72" y="1080954"/>
            <a:ext cx="2737583" cy="37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 Options to Work With Web AppBuilder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7"/>
            <a:ext cx="8596668" cy="461107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Within ArcGIS Online or Portal for ArcGIS</a:t>
            </a:r>
          </a:p>
          <a:p>
            <a:pPr lvl="1"/>
            <a:r>
              <a:rPr lang="en-US" sz="1800" dirty="0"/>
              <a:t>Framework embedded in the web site</a:t>
            </a:r>
          </a:p>
          <a:p>
            <a:pPr lvl="1"/>
            <a:r>
              <a:rPr lang="en-US" sz="1800" dirty="0"/>
              <a:t>Activate in AGOL and Portal from Multiple places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Developer Edition</a:t>
            </a:r>
          </a:p>
          <a:p>
            <a:pPr lvl="1"/>
            <a:r>
              <a:rPr lang="en-US" sz="1800" dirty="0"/>
              <a:t>Separate download and installed locally</a:t>
            </a:r>
          </a:p>
          <a:p>
            <a:pPr lvl="1"/>
            <a:r>
              <a:rPr lang="en-US" sz="1800" dirty="0"/>
              <a:t>Sign in with ArcGIS Online or Portal for ArcGIS credentials</a:t>
            </a:r>
          </a:p>
          <a:p>
            <a:pPr lvl="1"/>
            <a:r>
              <a:rPr lang="en-US" sz="1800" dirty="0"/>
              <a:t>Support for custom widgets and themes</a:t>
            </a:r>
          </a:p>
          <a:p>
            <a:pPr lvl="1"/>
            <a:r>
              <a:rPr lang="en-US" sz="1800" dirty="0"/>
              <a:t>System requirements</a:t>
            </a:r>
          </a:p>
          <a:p>
            <a:pPr lvl="2"/>
            <a:r>
              <a:rPr lang="en-US" sz="1600" dirty="0">
                <a:hlinkClick r:id="rId2"/>
              </a:rPr>
              <a:t>https://developers.arcgis.com/web-appbuilder/guide/xt-system-requirements.htm</a:t>
            </a:r>
            <a:endParaRPr lang="en-US" sz="1600" dirty="0"/>
          </a:p>
          <a:p>
            <a:pPr marL="914400" lvl="2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3933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8372814" cy="1659260"/>
          </a:xfrm>
        </p:spPr>
        <p:txBody>
          <a:bodyPr>
            <a:noAutofit/>
          </a:bodyPr>
          <a:lstStyle/>
          <a:p>
            <a:r>
              <a:rPr lang="en-US" sz="2800" dirty="0"/>
              <a:t>Adding A custom Widget From GitHub or Elsewhere</a:t>
            </a:r>
            <a:br>
              <a:rPr lang="en-US" sz="2400" dirty="0"/>
            </a:br>
            <a:br>
              <a:rPr lang="en-US" sz="2400" dirty="0"/>
            </a:br>
            <a:r>
              <a:rPr lang="en-US" sz="1400" dirty="0">
                <a:hlinkClick r:id="rId2"/>
              </a:rPr>
              <a:t>https://community.esri.com/docs/DOC-3342-elevation-profile-widget-version-23-02142017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09CE6-3471-46BA-9239-129F4E56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22" y="1475970"/>
            <a:ext cx="6510619" cy="51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52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1659260"/>
          </a:xfrm>
        </p:spPr>
        <p:txBody>
          <a:bodyPr>
            <a:noAutofit/>
          </a:bodyPr>
          <a:lstStyle/>
          <a:p>
            <a:r>
              <a:rPr lang="en-US" sz="2400" dirty="0"/>
              <a:t>Download It(</a:t>
            </a:r>
            <a:r>
              <a:rPr lang="en-US" sz="1800" dirty="0"/>
              <a:t>Make sure you out of the developer version of the WAB and have closed out of the command window as well</a:t>
            </a:r>
            <a:r>
              <a:rPr lang="en-US" sz="2400" dirty="0"/>
              <a:t>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6A833-1269-4BFD-B54E-0C14FD1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89" y="1130906"/>
            <a:ext cx="6954983" cy="56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61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r>
              <a:rPr lang="en-US" sz="2400" dirty="0"/>
              <a:t>Extract It and Restart It(</a:t>
            </a:r>
            <a:r>
              <a:rPr lang="en-US" sz="1800" dirty="0"/>
              <a:t>Make sure you out of the developer version of the WAB and have closed out of the command window as well</a:t>
            </a:r>
            <a:r>
              <a:rPr lang="en-US" sz="2400" dirty="0"/>
              <a:t>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B9CA-4FCD-40E2-8F08-8AE0F44A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6" y="1246909"/>
            <a:ext cx="8483010" cy="123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BE5E0-FFBD-478F-971D-461D9BF7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6" y="2917939"/>
            <a:ext cx="7476245" cy="1511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30768-356C-4046-A68E-80DA0060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46" y="4692043"/>
            <a:ext cx="7180681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92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r>
              <a:rPr lang="en-US" sz="2400" dirty="0"/>
              <a:t>Load it and Use it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1B495-C7F7-4998-A9D9-8F0B2C85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3" y="768826"/>
            <a:ext cx="5272079" cy="266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DBDA95-2245-44D2-A8A0-6655D63F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74" y="3599944"/>
            <a:ext cx="6159709" cy="31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4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Deployment</a:t>
            </a:r>
            <a:br>
              <a:rPr lang="en-US" sz="3200" dirty="0"/>
            </a:br>
            <a:r>
              <a:rPr lang="en-US" sz="3200" dirty="0"/>
              <a:t>(Download, Move, and Deploy)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D900-548C-424F-8E18-EF4D2924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9" y="1593318"/>
            <a:ext cx="4599185" cy="2914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E9E83-A91B-4836-8A18-63015BB0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9" y="5405084"/>
            <a:ext cx="5935948" cy="803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7F1E1-C2F1-433E-979D-3DB910F4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602" y="3326457"/>
            <a:ext cx="4004252" cy="18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72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5EB2-ED50-4F21-8382-108B45FD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Paul Takes Over</a:t>
            </a:r>
          </a:p>
        </p:txBody>
      </p:sp>
    </p:spTree>
    <p:extLst>
      <p:ext uri="{BB962C8B-B14F-4D97-AF65-F5344CB8AC3E}">
        <p14:creationId xmlns:p14="http://schemas.microsoft.com/office/powerpoint/2010/main" val="3938839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Now On To That Coding Stuff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4DE7F-9612-4E61-A1D7-B7F48F7F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63" y="139238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1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Developer Edition – First Steps - Review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39FED2-3F20-45EE-85AD-6558E484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828"/>
            <a:ext cx="4995046" cy="1901277"/>
          </a:xfrm>
        </p:spPr>
        <p:txBody>
          <a:bodyPr>
            <a:noAutofit/>
          </a:bodyPr>
          <a:lstStyle/>
          <a:p>
            <a:r>
              <a:rPr lang="en-US" sz="2000" dirty="0"/>
              <a:t>Download Developer Edition Files</a:t>
            </a:r>
          </a:p>
          <a:p>
            <a:r>
              <a:rPr lang="en-US" sz="2000" dirty="0"/>
              <a:t>Start .BAT batch file</a:t>
            </a:r>
          </a:p>
          <a:p>
            <a:r>
              <a:rPr lang="en-US" sz="2000" dirty="0"/>
              <a:t>Register App ID</a:t>
            </a:r>
          </a:p>
          <a:p>
            <a:r>
              <a:rPr lang="en-US" sz="2000" dirty="0"/>
              <a:t>Create a new Web Map</a:t>
            </a:r>
          </a:p>
        </p:txBody>
      </p:sp>
    </p:spTree>
    <p:extLst>
      <p:ext uri="{BB962C8B-B14F-4D97-AF65-F5344CB8AC3E}">
        <p14:creationId xmlns:p14="http://schemas.microsoft.com/office/powerpoint/2010/main" val="198504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(Developer Edition) - Overview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537065"/>
          </a:xfrm>
        </p:spPr>
        <p:txBody>
          <a:bodyPr>
            <a:noAutofit/>
          </a:bodyPr>
          <a:lstStyle/>
          <a:p>
            <a:r>
              <a:rPr lang="en-US" sz="2000" dirty="0"/>
              <a:t>Released – Dec. 2014</a:t>
            </a:r>
          </a:p>
          <a:p>
            <a:r>
              <a:rPr lang="en-US" sz="2000" dirty="0"/>
              <a:t>Leverages ArcGIS API for JavaScript (same back end libraries)</a:t>
            </a:r>
          </a:p>
          <a:p>
            <a:r>
              <a:rPr lang="en-US" sz="2000" dirty="0"/>
              <a:t>Can add custom widgets and themes</a:t>
            </a:r>
          </a:p>
          <a:p>
            <a:r>
              <a:rPr lang="en-US" sz="2000" dirty="0"/>
              <a:t>Node.js</a:t>
            </a:r>
          </a:p>
        </p:txBody>
      </p:sp>
      <p:pic>
        <p:nvPicPr>
          <p:cNvPr id="8" name="Picture 2" descr="http://classroom.w3devcampus.com/pluginfile.php/19451/mod_book/chapter/2416/logo_node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46" y="2650211"/>
            <a:ext cx="2895600" cy="99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hedlund\AppData\Local\Temp\SNAGHTML13363028.PNG">
            <a:extLst>
              <a:ext uri="{FF2B5EF4-FFF2-40B4-BE49-F238E27FC236}">
                <a16:creationId xmlns:a16="http://schemas.microsoft.com/office/drawing/2014/main" id="{4F66C9C2-B432-4959-A66F-22268343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37" y="3813175"/>
            <a:ext cx="64484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01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WAB Development – Technical Stuff Needed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4770633" cy="1870280"/>
          </a:xfrm>
        </p:spPr>
        <p:txBody>
          <a:bodyPr>
            <a:noAutofit/>
          </a:bodyPr>
          <a:lstStyle/>
          <a:p>
            <a:r>
              <a:rPr lang="en-US" sz="2000" dirty="0"/>
              <a:t>HTML5/JavaScript/CSS</a:t>
            </a:r>
          </a:p>
          <a:p>
            <a:r>
              <a:rPr lang="en-US" sz="2000" dirty="0"/>
              <a:t>DOJO Framework</a:t>
            </a:r>
          </a:p>
          <a:p>
            <a:r>
              <a:rPr lang="en-US" sz="2000" dirty="0"/>
              <a:t>JIMU (Rich SDK)  - Chinese for Legos</a:t>
            </a:r>
          </a:p>
          <a:p>
            <a:r>
              <a:rPr lang="en-US" sz="2000" dirty="0"/>
              <a:t>Configuration in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B8ACE-0006-4E8D-B3D0-4E16D344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64" y="1030637"/>
            <a:ext cx="1875900" cy="105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252C7-A265-4193-BE73-6D1204AF5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13" y="2477069"/>
            <a:ext cx="1582815" cy="686433"/>
          </a:xfrm>
          <a:prstGeom prst="rect">
            <a:avLst/>
          </a:prstGeom>
        </p:spPr>
      </p:pic>
      <p:pic>
        <p:nvPicPr>
          <p:cNvPr id="3074" name="Picture 2" descr="http://tapoueh.org/img/JSON.png">
            <a:extLst>
              <a:ext uri="{FF2B5EF4-FFF2-40B4-BE49-F238E27FC236}">
                <a16:creationId xmlns:a16="http://schemas.microsoft.com/office/drawing/2014/main" id="{FC3D1A59-9241-4742-BCDD-4EF8FDC7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37" y="3812994"/>
            <a:ext cx="1276927" cy="12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72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/>
          <a:lstStyle/>
          <a:p>
            <a:r>
              <a:rPr lang="en-US" dirty="0"/>
              <a:t> How Can It Help You Create Applications?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I will attempt to show you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7" y="2279474"/>
            <a:ext cx="6981594" cy="42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81" y="291885"/>
            <a:ext cx="9841425" cy="897228"/>
          </a:xfrm>
        </p:spPr>
        <p:txBody>
          <a:bodyPr>
            <a:normAutofit/>
          </a:bodyPr>
          <a:lstStyle/>
          <a:p>
            <a:r>
              <a:rPr lang="en-US" dirty="0"/>
              <a:t>Let’s Back Track – What is JavaScript???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12904" y="1396624"/>
            <a:ext cx="4943760" cy="2617909"/>
          </a:xfrm>
        </p:spPr>
        <p:txBody>
          <a:bodyPr>
            <a:noAutofit/>
          </a:bodyPr>
          <a:lstStyle/>
          <a:p>
            <a:r>
              <a:rPr lang="en-US" sz="2000" dirty="0"/>
              <a:t>ECMAScript 5 or 6</a:t>
            </a:r>
          </a:p>
          <a:p>
            <a:r>
              <a:rPr lang="en-US" sz="2000" dirty="0"/>
              <a:t>ECMAScript 2015,2016,2017,2018</a:t>
            </a:r>
          </a:p>
          <a:p>
            <a:r>
              <a:rPr lang="en-US" sz="2000" dirty="0"/>
              <a:t>jQuery</a:t>
            </a:r>
          </a:p>
          <a:p>
            <a:r>
              <a:rPr lang="en-US" sz="2000" dirty="0"/>
              <a:t>Dojo</a:t>
            </a:r>
          </a:p>
          <a:p>
            <a:r>
              <a:rPr lang="en-US" sz="2000" dirty="0"/>
              <a:t>TypeScript</a:t>
            </a:r>
          </a:p>
          <a:p>
            <a:r>
              <a:rPr lang="en-US" sz="2000" dirty="0"/>
              <a:t>React/Angular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AB30-F8E3-44EC-8A40-2DD4121A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338" y="1267490"/>
            <a:ext cx="2260627" cy="26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81" y="291885"/>
            <a:ext cx="9841425" cy="897228"/>
          </a:xfrm>
        </p:spPr>
        <p:txBody>
          <a:bodyPr>
            <a:normAutofit/>
          </a:bodyPr>
          <a:lstStyle/>
          <a:p>
            <a:r>
              <a:rPr lang="en-US" dirty="0"/>
              <a:t>Wait …  What is the ArcGIS JavaScript API ???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2691690"/>
          </a:xfrm>
        </p:spPr>
        <p:txBody>
          <a:bodyPr>
            <a:noAutofit/>
          </a:bodyPr>
          <a:lstStyle/>
          <a:p>
            <a:r>
              <a:rPr lang="en-US" sz="2000" dirty="0"/>
              <a:t>ESRI JavaScript library to create custom web maps</a:t>
            </a:r>
          </a:p>
          <a:p>
            <a:r>
              <a:rPr lang="en-US" sz="2000" dirty="0"/>
              <a:t>For advanced site designing and customizations</a:t>
            </a:r>
          </a:p>
          <a:p>
            <a:r>
              <a:rPr lang="en-US" sz="2000" dirty="0"/>
              <a:t>Not as many restrictions </a:t>
            </a:r>
          </a:p>
          <a:p>
            <a:pPr lvl="1"/>
            <a:r>
              <a:rPr lang="en-US" sz="1800" dirty="0"/>
              <a:t>Does not require ArcGIS Online or Portal connection</a:t>
            </a:r>
          </a:p>
          <a:p>
            <a:pPr lvl="1"/>
            <a:r>
              <a:rPr lang="en-US" sz="1800" dirty="0"/>
              <a:t>Does not require Web Map and can work directly with services.</a:t>
            </a:r>
          </a:p>
          <a:p>
            <a:r>
              <a:rPr lang="en-US" sz="2200" dirty="0"/>
              <a:t>Existed before Web AppBuilder framework was created</a:t>
            </a:r>
          </a:p>
        </p:txBody>
      </p:sp>
    </p:spTree>
    <p:extLst>
      <p:ext uri="{BB962C8B-B14F-4D97-AF65-F5344CB8AC3E}">
        <p14:creationId xmlns:p14="http://schemas.microsoft.com/office/powerpoint/2010/main" val="35801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Widgets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014741"/>
          </a:xfrm>
        </p:spPr>
        <p:txBody>
          <a:bodyPr>
            <a:noAutofit/>
          </a:bodyPr>
          <a:lstStyle/>
          <a:p>
            <a:r>
              <a:rPr lang="en-US" sz="2000" dirty="0"/>
              <a:t>Do you know you can also create widgets in ArcGIS API for JavaScript as well!!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CE74C-9EED-433E-BBAC-A8E108182875}"/>
              </a:ext>
            </a:extLst>
          </p:cNvPr>
          <p:cNvGrpSpPr/>
          <p:nvPr/>
        </p:nvGrpSpPr>
        <p:grpSpPr>
          <a:xfrm>
            <a:off x="2881562" y="2628276"/>
            <a:ext cx="4172713" cy="3723600"/>
            <a:chOff x="2881562" y="2628276"/>
            <a:chExt cx="4172713" cy="3723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ED0456-49AA-437E-B4D6-DC8500B7D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1562" y="3299691"/>
              <a:ext cx="4172713" cy="305218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5729ED-3B8C-4FDB-A07C-8C13D0C091E8}"/>
                </a:ext>
              </a:extLst>
            </p:cNvPr>
            <p:cNvSpPr txBox="1"/>
            <p:nvPr/>
          </p:nvSpPr>
          <p:spPr>
            <a:xfrm>
              <a:off x="4073235" y="2628276"/>
              <a:ext cx="240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Confused??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9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3.X vs 4.x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8646D5-B08D-44F7-B996-CEDE0AEB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35" y="1105396"/>
            <a:ext cx="7569252" cy="2219480"/>
          </a:xfrm>
        </p:spPr>
        <p:txBody>
          <a:bodyPr>
            <a:noAutofit/>
          </a:bodyPr>
          <a:lstStyle/>
          <a:p>
            <a:r>
              <a:rPr lang="en-US" sz="2000" dirty="0"/>
              <a:t>Currently all 2D WAB development is on 3.X. All 3D development is done in WAB on 4.X.</a:t>
            </a:r>
          </a:p>
          <a:p>
            <a:r>
              <a:rPr lang="en-US" sz="2000" dirty="0"/>
              <a:t>Parity between 3.X/4.X versions has been achieved as of 2019</a:t>
            </a:r>
          </a:p>
          <a:p>
            <a:r>
              <a:rPr lang="en-US" sz="2000" dirty="0"/>
              <a:t>Within a year or two 3.x will be cut off and all support will be on 4.x only.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366AF-7773-473B-B50C-9951DC61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45" y="3533124"/>
            <a:ext cx="3883891" cy="29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3.X vs 4.x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38EEF-1349-429A-90F5-F33B5571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90" y="1189113"/>
            <a:ext cx="10247619" cy="4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05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Widgets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537065"/>
          </a:xfrm>
        </p:spPr>
        <p:txBody>
          <a:bodyPr>
            <a:noAutofit/>
          </a:bodyPr>
          <a:lstStyle/>
          <a:p>
            <a:r>
              <a:rPr lang="en-US" sz="2000" dirty="0"/>
              <a:t>Main use case for developers in Web AppBuilder</a:t>
            </a:r>
          </a:p>
          <a:p>
            <a:r>
              <a:rPr lang="en-US" sz="2000" dirty="0"/>
              <a:t>50 + widgets available in the default </a:t>
            </a:r>
            <a:r>
              <a:rPr lang="en-US" sz="2000" dirty="0" err="1"/>
              <a:t>stemapp</a:t>
            </a:r>
            <a:endParaRPr lang="en-US" sz="2000" dirty="0"/>
          </a:p>
          <a:p>
            <a:r>
              <a:rPr lang="en-US" sz="2000" dirty="0"/>
              <a:t>Can buy in the ESRI Marketplace</a:t>
            </a:r>
          </a:p>
          <a:p>
            <a:r>
              <a:rPr lang="en-US" u="sng" dirty="0"/>
              <a:t>Additional Widgets</a:t>
            </a:r>
          </a:p>
          <a:p>
            <a:pPr marL="0" indent="0">
              <a:buNone/>
            </a:pPr>
            <a:r>
              <a:rPr lang="en-US" dirty="0"/>
              <a:t>	Robert </a:t>
            </a:r>
            <a:r>
              <a:rPr lang="en-US" dirty="0" err="1"/>
              <a:t>Scheitlin</a:t>
            </a:r>
            <a:r>
              <a:rPr lang="en-US" dirty="0"/>
              <a:t>:</a:t>
            </a:r>
          </a:p>
          <a:p>
            <a:pPr lvl="1"/>
            <a:r>
              <a:rPr lang="en-US" u="sng" dirty="0">
                <a:hlinkClick r:id="rId2"/>
              </a:rPr>
              <a:t>https://geonet.esri.com/thread/119278-roberts-custom-wab-widgets</a:t>
            </a: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r>
              <a:rPr lang="en-US" dirty="0"/>
              <a:t>Other Sources:</a:t>
            </a:r>
          </a:p>
          <a:p>
            <a:pPr lvl="1"/>
            <a:r>
              <a:rPr lang="en-US" u="sng" dirty="0">
                <a:hlinkClick r:id="rId3"/>
              </a:rPr>
              <a:t>https://github.com/Esri/solutions-webappbuilder-widgets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https://github.com/Esri/WAB-Image-Services-Widgets</a:t>
            </a:r>
            <a:r>
              <a:rPr lang="en-US" dirty="0"/>
              <a:t> </a:t>
            </a:r>
          </a:p>
          <a:p>
            <a:pPr lvl="1"/>
            <a:r>
              <a:rPr lang="en-US" dirty="0">
                <a:hlinkClick r:id="rId5"/>
              </a:rPr>
              <a:t>https://geonet.esri.com/groups/web-app-builder-custom-widgets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http://codesharing.arcgis.com/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9417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Responsive Design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13" y="1189113"/>
            <a:ext cx="5895440" cy="4259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29" y="2560713"/>
            <a:ext cx="5069754" cy="3991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" y="1105293"/>
            <a:ext cx="208183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Works on most devices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11AE7-466C-4271-A3DB-A311E521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4" y="1762070"/>
            <a:ext cx="8484049" cy="370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0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Not this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80F84-77CB-4717-A810-8D1EB8E7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73" y="1189114"/>
            <a:ext cx="5405545" cy="54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2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Creating Custom Widgets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77C6A-65F5-4C4C-B313-13D0699B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6" y="1050568"/>
            <a:ext cx="7634243" cy="53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8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66167" cy="3029527"/>
          </a:xfrm>
        </p:spPr>
        <p:txBody>
          <a:bodyPr>
            <a:normAutofit/>
          </a:bodyPr>
          <a:lstStyle/>
          <a:p>
            <a:r>
              <a:rPr lang="en-US" sz="4400" dirty="0"/>
              <a:t>But First…….You need to know the fundamental parts</a:t>
            </a:r>
            <a:br>
              <a:rPr lang="en-US" dirty="0"/>
            </a:br>
            <a:r>
              <a:rPr lang="en-US" dirty="0"/>
              <a:t>(If you don’t already know them)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36" y="2993191"/>
            <a:ext cx="3311905" cy="3478256"/>
          </a:xfrm>
        </p:spPr>
      </p:pic>
    </p:spTree>
    <p:extLst>
      <p:ext uri="{BB962C8B-B14F-4D97-AF65-F5344CB8AC3E}">
        <p14:creationId xmlns:p14="http://schemas.microsoft.com/office/powerpoint/2010/main" val="3828297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File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24" y="1189113"/>
            <a:ext cx="8107914" cy="5189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514600"/>
            <a:ext cx="518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https://github.com/Esri/generator-esri-appbuilder-js</a:t>
            </a:r>
            <a:endParaRPr lang="en-US" sz="1600" dirty="0"/>
          </a:p>
          <a:p>
            <a:endParaRPr lang="en-US" sz="9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A83DDD-ED47-4D6C-91A2-85DDE4C18E13}"/>
              </a:ext>
            </a:extLst>
          </p:cNvPr>
          <p:cNvGrpSpPr/>
          <p:nvPr/>
        </p:nvGrpSpPr>
        <p:grpSpPr>
          <a:xfrm>
            <a:off x="3440723" y="1963615"/>
            <a:ext cx="1005840" cy="1121824"/>
            <a:chOff x="3440723" y="1963615"/>
            <a:chExt cx="1005840" cy="1121824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3440723" y="1963615"/>
              <a:ext cx="1005840" cy="4572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679E733-69AC-455E-A7B3-81CD2469C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3782" y="2420815"/>
              <a:ext cx="742781" cy="6646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959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Widget Files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FDEB4-9F55-4DEE-9AED-705C5738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58" y="3796432"/>
            <a:ext cx="4000000" cy="22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CE54C-0F18-4717-98A3-43DCA14D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77" y="1104680"/>
            <a:ext cx="4228571" cy="17047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22069D-8C69-4FD3-B383-1B81286B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80" y="3082072"/>
            <a:ext cx="8438956" cy="540165"/>
          </a:xfrm>
        </p:spPr>
        <p:txBody>
          <a:bodyPr>
            <a:noAutofit/>
          </a:bodyPr>
          <a:lstStyle/>
          <a:p>
            <a:r>
              <a:rPr lang="en-US" sz="2000" dirty="0" err="1"/>
              <a:t>WebAppBuilder</a:t>
            </a:r>
            <a:r>
              <a:rPr lang="en-US" sz="2000" dirty="0"/>
              <a:t>\client\</a:t>
            </a:r>
            <a:r>
              <a:rPr lang="en-US" sz="2000" dirty="0" err="1"/>
              <a:t>stemapp</a:t>
            </a:r>
            <a:r>
              <a:rPr lang="en-US" sz="2000" dirty="0"/>
              <a:t>\widgets\{</a:t>
            </a:r>
            <a:r>
              <a:rPr lang="en-US" sz="2000" dirty="0" err="1">
                <a:solidFill>
                  <a:srgbClr val="FF0000"/>
                </a:solidFill>
              </a:rPr>
              <a:t>MyWidget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72155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Manifest.json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68C94-DEBA-4D96-B3FC-0DB0C8EE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07" y="1311816"/>
            <a:ext cx="8176269" cy="42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88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Widget.js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1" y="1233842"/>
            <a:ext cx="1582815" cy="686433"/>
          </a:xfrm>
          <a:prstGeom prst="rect">
            <a:avLst/>
          </a:prstGeom>
        </p:spPr>
      </p:pic>
      <p:pic>
        <p:nvPicPr>
          <p:cNvPr id="3074" name="Picture 2" descr="Image result for esri javascrip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10" y="580884"/>
            <a:ext cx="1981952" cy="148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19" y="2280674"/>
            <a:ext cx="10582275" cy="3952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ounded Rectangle 9"/>
          <p:cNvSpPr/>
          <p:nvPr/>
        </p:nvSpPr>
        <p:spPr>
          <a:xfrm>
            <a:off x="117566" y="2136210"/>
            <a:ext cx="10666975" cy="20402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9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Extend Base Widget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51" y="1081842"/>
            <a:ext cx="8145202" cy="53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4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4" name="Picture 2" descr="C:\Users\PHEDLU~1.HOU\AppData\Local\Temp\SNAGHTML8248d5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1" y="970049"/>
            <a:ext cx="74580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972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5" name="Picture 2" descr="C:\Users\PHEDLU~1.HOU\AppData\Local\Temp\SNAGHTML8249f0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6" y="1003761"/>
            <a:ext cx="8153400" cy="5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81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Responsive Custom Widget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3" y="972127"/>
            <a:ext cx="2045313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29" y="994987"/>
            <a:ext cx="6222379" cy="449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76" y="2724727"/>
            <a:ext cx="513123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75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Themes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18D8B-11DB-43E6-994E-D12CC63D8778}"/>
              </a:ext>
            </a:extLst>
          </p:cNvPr>
          <p:cNvSpPr txBox="1"/>
          <p:nvPr/>
        </p:nvSpPr>
        <p:spPr>
          <a:xfrm>
            <a:off x="3209843" y="958280"/>
            <a:ext cx="383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 out of the box themes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55A34-3AA0-4680-AB7E-4319A4315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17" y="1711754"/>
            <a:ext cx="3590476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897228"/>
          </a:xfrm>
        </p:spPr>
        <p:txBody>
          <a:bodyPr>
            <a:normAutofit/>
          </a:bodyPr>
          <a:lstStyle/>
          <a:p>
            <a:r>
              <a:rPr lang="en-US" sz="2700" dirty="0"/>
              <a:t>Advanced Tools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6"/>
            <a:ext cx="8269261" cy="2800177"/>
          </a:xfrm>
        </p:spPr>
        <p:txBody>
          <a:bodyPr>
            <a:noAutofit/>
          </a:bodyPr>
          <a:lstStyle/>
          <a:p>
            <a:r>
              <a:rPr lang="en-US" sz="2000" dirty="0" err="1"/>
              <a:t>Esri</a:t>
            </a:r>
            <a:r>
              <a:rPr lang="en-US" sz="2000" dirty="0"/>
              <a:t>-</a:t>
            </a:r>
            <a:r>
              <a:rPr lang="en-US" sz="2000" dirty="0" err="1"/>
              <a:t>wab</a:t>
            </a:r>
            <a:r>
              <a:rPr lang="en-US" sz="2000" dirty="0"/>
              <a:t>-build (</a:t>
            </a:r>
            <a:r>
              <a:rPr lang="en-US" sz="2000" dirty="0">
                <a:hlinkClick r:id="rId2"/>
              </a:rPr>
              <a:t>https://github.com/gbochenek/esri-wab-build</a:t>
            </a:r>
            <a:r>
              <a:rPr lang="en-US" sz="2000" dirty="0"/>
              <a:t>)</a:t>
            </a:r>
          </a:p>
          <a:p>
            <a:r>
              <a:rPr lang="en-US" sz="2000" dirty="0"/>
              <a:t>Yeoman Framework (organize code)</a:t>
            </a:r>
          </a:p>
          <a:p>
            <a:r>
              <a:rPr lang="en-US" sz="2000" dirty="0"/>
              <a:t>Gulp/Grunt</a:t>
            </a:r>
          </a:p>
          <a:p>
            <a:r>
              <a:rPr lang="en-US" sz="2000" dirty="0"/>
              <a:t>TypeScript</a:t>
            </a:r>
          </a:p>
          <a:p>
            <a:r>
              <a:rPr lang="en-US" sz="2000" dirty="0" err="1"/>
              <a:t>LiveReload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328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0454-B315-402A-8B80-7E0B6868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Platform (image by </a:t>
            </a:r>
            <a:r>
              <a:rPr lang="en-US" dirty="0" err="1"/>
              <a:t>Esri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1F85B-2F4C-4C58-9BD6-2129B148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0" y="1607128"/>
            <a:ext cx="7736613" cy="47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90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5889" y="808891"/>
            <a:ext cx="7126261" cy="1682317"/>
          </a:xfrm>
        </p:spPr>
        <p:txBody>
          <a:bodyPr>
            <a:noAutofit/>
          </a:bodyPr>
          <a:lstStyle/>
          <a:p>
            <a:r>
              <a:rPr lang="en-US" sz="2000" dirty="0"/>
              <a:t>Next evolution of Web AppBuilder</a:t>
            </a:r>
          </a:p>
          <a:p>
            <a:r>
              <a:rPr lang="en-US" sz="2000" dirty="0"/>
              <a:t>A complete design and code re-write by ESRI</a:t>
            </a:r>
          </a:p>
          <a:p>
            <a:r>
              <a:rPr lang="en-US" sz="2000" dirty="0"/>
              <a:t>Built on top of 4.X JavaScript API. Also, uses React under the hood.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8454D-3860-4D5C-87E1-60DD17DE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9" y="2491209"/>
            <a:ext cx="6718894" cy="40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75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5889" y="808891"/>
            <a:ext cx="7126261" cy="1682317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r>
              <a:rPr lang="en-US" sz="2000" dirty="0"/>
              <a:t>Web App Builder = Mobile Friendly</a:t>
            </a:r>
          </a:p>
          <a:p>
            <a:r>
              <a:rPr lang="en-US" sz="2000" dirty="0"/>
              <a:t>Experience Builder = Mobile First</a:t>
            </a:r>
          </a:p>
        </p:txBody>
      </p:sp>
    </p:spTree>
    <p:extLst>
      <p:ext uri="{BB962C8B-B14F-4D97-AF65-F5344CB8AC3E}">
        <p14:creationId xmlns:p14="http://schemas.microsoft.com/office/powerpoint/2010/main" val="592611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 – Deployment Timeline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4925C-B19B-4EBD-A27B-D82B3ED3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38" y="1378054"/>
            <a:ext cx="9209524" cy="4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1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 – What Does It Look Like?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E2B8C-02FF-4049-BCEB-67A06D90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79" y="881345"/>
            <a:ext cx="10867442" cy="56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383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 – What Does It Look Like?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3DFB8-0491-435F-AD63-3C9AE1A8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81" y="869558"/>
            <a:ext cx="10904838" cy="56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07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511146"/>
          </a:xfrm>
        </p:spPr>
        <p:txBody>
          <a:bodyPr>
            <a:normAutofit/>
          </a:bodyPr>
          <a:lstStyle/>
          <a:p>
            <a:r>
              <a:rPr lang="en-US" sz="2700" dirty="0"/>
              <a:t>Useful Links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3757942"/>
          </a:xfrm>
        </p:spPr>
        <p:txBody>
          <a:bodyPr>
            <a:noAutofit/>
          </a:bodyPr>
          <a:lstStyle/>
          <a:p>
            <a:r>
              <a:rPr lang="en-US" u="sng" dirty="0"/>
              <a:t>Documentation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http://developers.arcgis.com/web-appbuilder</a:t>
            </a:r>
            <a:endParaRPr lang="en-US" u="sng" dirty="0"/>
          </a:p>
          <a:p>
            <a:r>
              <a:rPr lang="en-US" u="sng" dirty="0" err="1"/>
              <a:t>GeoNet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https://geonet.esri.com/groups/web-app-builder-custom-widgets/content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https://geonet.esri.com/groups/web-appbuilder-custom-themes</a:t>
            </a:r>
            <a:endParaRPr lang="en-US" u="sng" dirty="0"/>
          </a:p>
          <a:p>
            <a:r>
              <a:rPr lang="en-US" u="sng" dirty="0"/>
              <a:t>Other WAB Resources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https://geonet.esri.com/blogs/myAlaskaGIS/2016/03/09/web-appbuilder-developer-edition-customization-resource-list</a:t>
            </a:r>
            <a:endParaRPr lang="en-US" dirty="0"/>
          </a:p>
          <a:p>
            <a:pPr lvl="1"/>
            <a:r>
              <a:rPr lang="en-US" u="sng" dirty="0">
                <a:hlinkClick r:id="rId6"/>
              </a:rPr>
              <a:t>https://github.com/gavinr/web-appbuilder-tools-techniques-dev-summit-2018</a:t>
            </a:r>
            <a:endParaRPr lang="en-US" u="sng" dirty="0"/>
          </a:p>
          <a:p>
            <a:pPr lvl="1"/>
            <a:r>
              <a:rPr lang="en-US" u="sng" dirty="0">
                <a:hlinkClick r:id="rId7"/>
              </a:rPr>
              <a:t>https://github.com/Esri/generator-esri-appbuilder-js</a:t>
            </a:r>
            <a:endParaRPr lang="en-US" u="sng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5040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Demos – What is Possible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1412382"/>
            <a:ext cx="8596668" cy="2907572"/>
          </a:xfrm>
        </p:spPr>
        <p:txBody>
          <a:bodyPr>
            <a:noAutofit/>
          </a:bodyPr>
          <a:lstStyle/>
          <a:p>
            <a:r>
              <a:rPr lang="en-US" u="sng" dirty="0"/>
              <a:t>https://egis.umn.edu/twincities/index.html</a:t>
            </a:r>
            <a:endParaRPr lang="en-US" dirty="0"/>
          </a:p>
          <a:p>
            <a:r>
              <a:rPr lang="en-US" u="sng" dirty="0">
                <a:hlinkClick r:id="rId2"/>
              </a:rPr>
              <a:t>http://pm.maps.arcgis.com/apps/webappviewer/index.html?id=3eed8d6b30ea443dafe4380d70d0fa5e</a:t>
            </a:r>
            <a:endParaRPr lang="en-US" dirty="0"/>
          </a:p>
          <a:p>
            <a:r>
              <a:rPr lang="en-US" u="sng" dirty="0">
                <a:hlinkClick r:id="rId3"/>
              </a:rPr>
              <a:t>http://gisapp.mahoningcountyoh.gov/Mahgis/</a:t>
            </a:r>
            <a:endParaRPr lang="en-US" u="sng" dirty="0"/>
          </a:p>
          <a:p>
            <a:r>
              <a:rPr lang="en-US" u="sng" dirty="0">
                <a:hlinkClick r:id="rId4"/>
              </a:rPr>
              <a:t>https://citymaps.bayswater.wa.gov.au/WABexternal/Census2016/index.html</a:t>
            </a:r>
            <a:endParaRPr lang="en-US" u="sng" dirty="0"/>
          </a:p>
          <a:p>
            <a:r>
              <a:rPr lang="en-US" u="sng" dirty="0">
                <a:hlinkClick r:id="rId5"/>
              </a:rPr>
              <a:t>https://whereto.sg/index.html</a:t>
            </a:r>
            <a:endParaRPr lang="en-US" dirty="0"/>
          </a:p>
          <a:p>
            <a:r>
              <a:rPr lang="en-US" u="sng" dirty="0">
                <a:hlinkClick r:id="rId6"/>
              </a:rPr>
              <a:t>http://coolmaps.esri.com/dashboards/visionzero/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3086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A few of the Widgets Developed By HEI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891153"/>
            <a:ext cx="8596668" cy="5659116"/>
          </a:xfrm>
        </p:spPr>
        <p:txBody>
          <a:bodyPr>
            <a:noAutofit/>
          </a:bodyPr>
          <a:lstStyle/>
          <a:p>
            <a:r>
              <a:rPr lang="en-US" dirty="0"/>
              <a:t>Go Anoka Park App – Advanced Custom Search and Custom Keyword Search</a:t>
            </a:r>
          </a:p>
          <a:p>
            <a:pPr lvl="1"/>
            <a:r>
              <a:rPr lang="en-US" dirty="0">
                <a:hlinkClick r:id="rId2"/>
              </a:rPr>
              <a:t>http://gis.anokacountymn.gov/GoAnoka/</a:t>
            </a:r>
            <a:endParaRPr lang="en-US" dirty="0"/>
          </a:p>
          <a:p>
            <a:r>
              <a:rPr lang="en-US" dirty="0"/>
              <a:t>Stearns County Park and Rec App - Advanced Custom Search and Custom Keyword Search</a:t>
            </a:r>
          </a:p>
          <a:p>
            <a:pPr lvl="1"/>
            <a:r>
              <a:rPr lang="en-US" dirty="0">
                <a:hlinkClick r:id="rId3"/>
              </a:rPr>
              <a:t>https://gis.co.stearns.mn.us/parks/index.html</a:t>
            </a:r>
            <a:endParaRPr lang="en-US" dirty="0"/>
          </a:p>
          <a:p>
            <a:r>
              <a:rPr lang="en-US" dirty="0"/>
              <a:t>Sales Tax Rate Map – Minnesota Department of Revenue</a:t>
            </a:r>
          </a:p>
          <a:p>
            <a:pPr lvl="1"/>
            <a:r>
              <a:rPr lang="en-US" dirty="0">
                <a:hlinkClick r:id="rId4"/>
              </a:rPr>
              <a:t>https://taxmaps.state.mn.us/salestax/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Mailing Labels Widget</a:t>
            </a:r>
          </a:p>
          <a:p>
            <a:pPr lvl="1"/>
            <a:r>
              <a:rPr lang="en-US" dirty="0"/>
              <a:t>Custom Display Widget for Print (Isolate Widget)</a:t>
            </a:r>
          </a:p>
          <a:p>
            <a:pPr lvl="1"/>
            <a:r>
              <a:rPr lang="en-US" dirty="0"/>
              <a:t>Custom Selection Widget</a:t>
            </a:r>
          </a:p>
          <a:p>
            <a:pPr lvl="1"/>
            <a:r>
              <a:rPr lang="en-US" dirty="0"/>
              <a:t>More</a:t>
            </a:r>
          </a:p>
          <a:p>
            <a:pPr lvl="1"/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16894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Time to Code…</a:t>
            </a:r>
          </a:p>
        </p:txBody>
      </p:sp>
      <p:pic>
        <p:nvPicPr>
          <p:cNvPr id="2050" name="Picture 2" descr="Image result for time to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17" y="2145635"/>
            <a:ext cx="5241867" cy="294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42BDC-C15B-4852-A760-98773AEA6EDC}"/>
              </a:ext>
            </a:extLst>
          </p:cNvPr>
          <p:cNvSpPr/>
          <p:nvPr/>
        </p:nvSpPr>
        <p:spPr>
          <a:xfrm>
            <a:off x="849924" y="1389184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https://github.com/paulhedlund/2018GISLIS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6140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226A-8DC7-4B40-AA31-CDF34CBD9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29" y="1740976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Thanks for Attending!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404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CE14-4301-486E-BEF6-CDA0642B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Platform </a:t>
            </a:r>
            <a:r>
              <a:rPr lang="en-US" sz="1000" dirty="0"/>
              <a:t>(image by </a:t>
            </a:r>
            <a:r>
              <a:rPr lang="en-US" sz="1000" dirty="0" err="1"/>
              <a:t>Roket</a:t>
            </a:r>
            <a:r>
              <a:rPr lang="en-US" sz="1000" dirty="0"/>
              <a:t> Science)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30E64-4CB1-40BF-BEE9-54120B2BE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" y="1363185"/>
            <a:ext cx="8014448" cy="53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7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1859-989D-4899-8F5E-322F7E0D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Create and/or Publish GIS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4290-D461-4896-BA86-0976BAEF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4" y="1635071"/>
            <a:ext cx="8076123" cy="49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29221" cy="3565237"/>
          </a:xfrm>
        </p:spPr>
        <p:txBody>
          <a:bodyPr>
            <a:normAutofit/>
          </a:bodyPr>
          <a:lstStyle/>
          <a:p>
            <a:r>
              <a:rPr lang="en-US" dirty="0"/>
              <a:t> OR Consume services…….</a:t>
            </a:r>
            <a:br>
              <a:rPr lang="en-US" dirty="0"/>
            </a:br>
            <a:r>
              <a:rPr lang="en-US" sz="2700" dirty="0"/>
              <a:t> </a:t>
            </a:r>
            <a:r>
              <a:rPr lang="en-US" sz="1600" dirty="0"/>
              <a:t>- hosted services (layers published to AGOL)</a:t>
            </a:r>
            <a:br>
              <a:rPr lang="en-US" sz="1600" dirty="0"/>
            </a:br>
            <a:r>
              <a:rPr lang="en-US" sz="1600" dirty="0"/>
              <a:t>		Types: Feature layers, Tile layers, Vector</a:t>
            </a:r>
            <a:br>
              <a:rPr lang="en-US" sz="1600" dirty="0"/>
            </a:br>
            <a:r>
              <a:rPr lang="en-US" sz="1600" dirty="0"/>
              <a:t>		tile layers, scene layers (3d), and more</a:t>
            </a:r>
            <a:br>
              <a:rPr lang="en-US" sz="1600" dirty="0"/>
            </a:br>
            <a:r>
              <a:rPr lang="en-US" sz="1600" dirty="0"/>
              <a:t> - consumed services - services that are stored in a ArcGIS for Server 	REST directory or other compatible directory that are accessed 	by AGOL or Portal and stored as a AGOL/Portal configuration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92" y="424107"/>
            <a:ext cx="1654118" cy="173720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F660A-D914-499C-B2FA-0B15015A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78" y="2602935"/>
            <a:ext cx="4861975" cy="40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07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0FEE337-0A2A-41ED-9046-0B1652697170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900F9221-741E-471B-AE11-6DF2763FF919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5670D74-4D18-49D7-81C8-80CC858FC1E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AE3F63C-0BF5-4DED-84B7-C35F63332C61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66544294-C590-4A97-8693-BB270B0D21BE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42399D1B-3D2C-43F0-98D5-C6388F9FD334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03152DD6-F06B-4924-8EBF-F5DC747E4718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A7FEB44-FE4F-4CED-A85D-69BB7C05D76D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A1800723-A970-44AA-AE2D-57BE9630A02B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2F4D6588-45AF-4F09-94FE-E19BDFD3A316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A68E8D3-2AB3-4B14-9A46-81577DB8D9E9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D9FF1117-C070-4B5C-BFA4-8BF1F17A754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38D88C0B-3EAC-4354-A53F-509AFC49CB5E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4705BC2C-3D5E-4827-96C1-3D0A9B43BB44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5923D8A9-EFB3-46FF-BA6D-8008C1B88586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8AFC74F3-AC5E-4EE4-9511-6C290F1E7D42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F6512789-7D8B-456A-9F47-FD64CC73CB31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CB9BEBBB-6DE6-4799-9D4C-457D3981852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0BE8CB51-C23F-4336-A980-45604B02DFD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BDBF363-D70F-4007-852B-8F21A93C5487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28E4550A-10B4-465A-9964-4D02DC9E3B88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47C6E03F-487A-4E93-8862-D5C5FF45CAEB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13849</TotalTime>
  <Words>1269</Words>
  <Application>Microsoft Office PowerPoint</Application>
  <PresentationFormat>Widescreen</PresentationFormat>
  <Paragraphs>171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Trebuchet MS</vt:lpstr>
      <vt:lpstr>Wingdings 3</vt:lpstr>
      <vt:lpstr>Facet</vt:lpstr>
      <vt:lpstr>Web AppBuilder for ArcGIS: Knowing Your Options - 2019 Spring Workshop </vt:lpstr>
      <vt:lpstr> What is the Web Appbuilder for ArcGIS?</vt:lpstr>
      <vt:lpstr> 2 Options to Work With Web AppBuilder</vt:lpstr>
      <vt:lpstr> How Can It Help You Create Applications?</vt:lpstr>
      <vt:lpstr>But First…….You need to know the fundamental parts (If you don’t already know them) </vt:lpstr>
      <vt:lpstr>The Platform (image by Esri)</vt:lpstr>
      <vt:lpstr>The Platform (image by Roket Science)</vt:lpstr>
      <vt:lpstr> Create and/or Publish GIS Data</vt:lpstr>
      <vt:lpstr> OR Consume services…….  - hosted services (layers published to AGOL)   Types: Feature layers, Tile layers, Vector   tile layers, scene layers (3d), and more  - consumed services - services that are stored in a ArcGIS for Server  REST directory or other compatible directory that are accessed  by AGOL or Portal and stored as a AGOL/Portal configuration </vt:lpstr>
      <vt:lpstr>  Create a web Map – Portal or ArcGIS Online</vt:lpstr>
      <vt:lpstr>Configure, Share, and Save the web map</vt:lpstr>
      <vt:lpstr>Create a Web AppBuilder App from your web map in Portal for ArcGIS or ArcGIS Online – Same Process!</vt:lpstr>
      <vt:lpstr>Configure your app. Pick a theme and all out-of-the-box widget you want. Save  Note: The step can also be done in the WAB Developer Version</vt:lpstr>
      <vt:lpstr>Getting Ready to Roll with the Developers Versions of the WAB……Download the Software</vt:lpstr>
      <vt:lpstr>Sign In before you Download</vt:lpstr>
      <vt:lpstr>Extract Downloaded Zipfile to Desired Location</vt:lpstr>
      <vt:lpstr>Register WAB Dev Edition w/ AGOL or Portal</vt:lpstr>
      <vt:lpstr>Create Application in AGOL or Portal</vt:lpstr>
      <vt:lpstr>Register Application</vt:lpstr>
      <vt:lpstr>Add AP ID (and Portal URL) to WAB Dev Edition</vt:lpstr>
      <vt:lpstr>Launch App and add AGOL URL and App ID</vt:lpstr>
      <vt:lpstr>Invalid Redirect_URI message……WT????????....No Worries….Not a Big Deal</vt:lpstr>
      <vt:lpstr>Figure Out Why….In My Case, the full computer name wasn’t used the first go-round.  Update App Registration, delete singininfo.json, and try again</vt:lpstr>
      <vt:lpstr>New AppId Worked!!!....Now just give permission</vt:lpstr>
      <vt:lpstr>Create New  OR Import (Account or Computer)</vt:lpstr>
      <vt:lpstr>Create New - Select Template</vt:lpstr>
      <vt:lpstr>Create New - Give It A Name</vt:lpstr>
      <vt:lpstr>Create and/or configure application with the WAB Developer Edition (Note: Non-custom WAB App configuration can be accomplished via the Developer Edition OR in the AGOL version and then imported)</vt:lpstr>
      <vt:lpstr>Create and/or configure application with the WAB Developer Edition (Note: Non-custom WAB App configuration can be accomplished via the Developer Edition OR in the AGOL version and then imported)</vt:lpstr>
      <vt:lpstr>Adding A custom Widget From GitHub or Elsewhere  https://community.esri.com/docs/DOC-3342-elevation-profile-widget-version-23-02142017 </vt:lpstr>
      <vt:lpstr>Download It(Make sure you out of the developer version of the WAB and have closed out of the command window as well)   </vt:lpstr>
      <vt:lpstr>Extract It and Restart It(Make sure you out of the developer version of the WAB and have closed out of the command window as well)   </vt:lpstr>
      <vt:lpstr>Load it and Use it   </vt:lpstr>
      <vt:lpstr>Deployment (Download, Move, and Deploy)   </vt:lpstr>
      <vt:lpstr>Paul Takes Over</vt:lpstr>
      <vt:lpstr>Now On To That Coding Stuff …</vt:lpstr>
      <vt:lpstr>Developer Edition – First Steps - Review</vt:lpstr>
      <vt:lpstr>WAB – (Developer Edition) - Overview</vt:lpstr>
      <vt:lpstr>WAB Development – Technical Stuff Needed</vt:lpstr>
      <vt:lpstr>Let’s Back Track – What is JavaScript???</vt:lpstr>
      <vt:lpstr>Wait …  What is the ArcGIS JavaScript API ???</vt:lpstr>
      <vt:lpstr>Widgets</vt:lpstr>
      <vt:lpstr>3.X vs 4.x</vt:lpstr>
      <vt:lpstr>3.X vs 4.x</vt:lpstr>
      <vt:lpstr>Widgets</vt:lpstr>
      <vt:lpstr>WAB – Responsive Design</vt:lpstr>
      <vt:lpstr>WAB - Works on most devices</vt:lpstr>
      <vt:lpstr>WAB - Not this one</vt:lpstr>
      <vt:lpstr>WAB – Creating Custom Widgets</vt:lpstr>
      <vt:lpstr>Custom Widget – File Structure</vt:lpstr>
      <vt:lpstr>Widget Files …</vt:lpstr>
      <vt:lpstr>Manifest.json</vt:lpstr>
      <vt:lpstr>Custom Widget – Widget.js</vt:lpstr>
      <vt:lpstr>WAB – Extend Base Widget</vt:lpstr>
      <vt:lpstr>WAB – Custom Widget</vt:lpstr>
      <vt:lpstr>WAB – Custom Widget</vt:lpstr>
      <vt:lpstr>WAB – Responsive Custom Widget</vt:lpstr>
      <vt:lpstr>WAB – Themes</vt:lpstr>
      <vt:lpstr>Advanced Tools</vt:lpstr>
      <vt:lpstr>Experience Builder</vt:lpstr>
      <vt:lpstr>Experience Builder</vt:lpstr>
      <vt:lpstr>Experience Builder – Deployment Timeline</vt:lpstr>
      <vt:lpstr>Experience Builder – What Does It Look Like?</vt:lpstr>
      <vt:lpstr>Experience Builder – What Does It Look Like?</vt:lpstr>
      <vt:lpstr>Useful Links</vt:lpstr>
      <vt:lpstr>WAB – Demos – What is Possible</vt:lpstr>
      <vt:lpstr>A few of the Widgets Developed By HEI</vt:lpstr>
      <vt:lpstr>Custom Widget – Time to Code…</vt:lpstr>
      <vt:lpstr>Thanks for Attending!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Web AppBuilder:  What is it and how can it help you build web applications</dc:title>
  <dc:creator>Chad Nunemacher</dc:creator>
  <cp:lastModifiedBy>Paul Hedlund</cp:lastModifiedBy>
  <cp:revision>192</cp:revision>
  <dcterms:created xsi:type="dcterms:W3CDTF">2015-09-21T16:33:44Z</dcterms:created>
  <dcterms:modified xsi:type="dcterms:W3CDTF">2019-05-15T20:06:59Z</dcterms:modified>
</cp:coreProperties>
</file>